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handoutMasterIdLst>
    <p:handoutMasterId r:id="rId17"/>
  </p:handoutMasterIdLst>
  <p:sldIdLst>
    <p:sldId id="433" r:id="rId2"/>
    <p:sldId id="410" r:id="rId3"/>
    <p:sldId id="426" r:id="rId4"/>
    <p:sldId id="412" r:id="rId5"/>
    <p:sldId id="413" r:id="rId6"/>
    <p:sldId id="428" r:id="rId7"/>
    <p:sldId id="427" r:id="rId8"/>
    <p:sldId id="416" r:id="rId9"/>
    <p:sldId id="429" r:id="rId10"/>
    <p:sldId id="417" r:id="rId11"/>
    <p:sldId id="411" r:id="rId12"/>
    <p:sldId id="414" r:id="rId13"/>
    <p:sldId id="418" r:id="rId14"/>
    <p:sldId id="419" r:id="rId1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(211)</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6/3/2020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(211)</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6/3/2020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1C9EB9A1-E21A-4781-9275-7055E7C2D7F0}"/>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6AABD0F2-3A62-47C2-B137-93DC16E8080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4296E50-AE01-459E-A17F-D3D438C866E6}"/>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37541914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7127" indent="-237127" defTabSz="948507">
              <a:buFontTx/>
              <a:buAutoNum type="arabicPeriod"/>
              <a:defRPr/>
            </a:pPr>
            <a:endParaRPr lang="en-US" dirty="0"/>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10</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1CCAA903-9629-47D2-8F4D-8EDBF7FB5E8C}"/>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00C17034-A7F0-45BD-88C7-E26BC8FFF474}"/>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03DB20A-45B4-40AF-9AD9-C8196D27BD9D}"/>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205587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Twice in the OT the Holy Spirit used the phrase “gates of </a:t>
            </a:r>
            <a:r>
              <a:rPr lang="en-US" dirty="0" err="1"/>
              <a:t>Sheol</a:t>
            </a:r>
            <a:r>
              <a:rPr lang="en-US" dirty="0"/>
              <a:t>” (Job 17:16; Isa. 38:10). In each case it was used to represent the power of death to keep those held within </a:t>
            </a:r>
            <a:r>
              <a:rPr lang="en-US" dirty="0" err="1"/>
              <a:t>Sheol</a:t>
            </a:r>
            <a:r>
              <a:rPr lang="en-US" dirty="0"/>
              <a:t>. The phrase “gates of death” is used synonymously three times (Job 38:17; Ps. 9:13; 107:18).</a:t>
            </a:r>
          </a:p>
          <a:p>
            <a:endParaRPr lang="en-US" dirty="0"/>
          </a:p>
          <a:p>
            <a:r>
              <a:rPr lang="en-US" dirty="0"/>
              <a:t>“‘The gates of Hades not prevailing against the kingdom’ doesn’t mean that the kingdom will withstand</a:t>
            </a:r>
          </a:p>
          <a:p>
            <a:r>
              <a:rPr lang="en-US" dirty="0"/>
              <a:t>the attacks of Hades. </a:t>
            </a:r>
            <a:r>
              <a:rPr lang="en-US" b="1" dirty="0"/>
              <a:t>It means that Hades can’t withstand the attack of the kingdom</a:t>
            </a:r>
            <a:r>
              <a:rPr lang="en-US" dirty="0"/>
              <a:t>” (“The Gates of Hades”). Fenton explains, “</a:t>
            </a:r>
            <a:r>
              <a:rPr lang="en-US" b="1" dirty="0"/>
              <a:t>Hades, the place of the dead, cannot close its gates to imprison the members of Jesus’ congregation, the new Israe</a:t>
            </a:r>
            <a:r>
              <a:rPr lang="en-US" dirty="0"/>
              <a:t>l” </a:t>
            </a:r>
          </a:p>
          <a:p>
            <a:endParaRPr lang="en-US" dirty="0"/>
          </a:p>
          <a:p>
            <a:r>
              <a:rPr lang="en-US" dirty="0"/>
              <a:t>“overpower” - to be strong to another's detriment, to prevail against; to be superior in strength; to overpower</a:t>
            </a:r>
          </a:p>
          <a:p>
            <a:r>
              <a:rPr lang="en-US" dirty="0"/>
              <a:t>(Thayer's Greek Lexicon)</a:t>
            </a:r>
          </a:p>
          <a:p>
            <a:endParaRPr lang="en-US" dirty="0"/>
          </a:p>
          <a:p>
            <a:r>
              <a:rPr lang="en-US" dirty="0"/>
              <a:t>On that day, when he “delivers the kingdom” (which is the church) over to God the Father, it will be made evident</a:t>
            </a:r>
          </a:p>
          <a:p>
            <a:r>
              <a:rPr lang="en-US" dirty="0"/>
              <a:t>that death and the place of the dead hold no power over the Lord’s church.</a:t>
            </a:r>
          </a:p>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43C387E3-1A33-4E1F-9E46-F0EEED26C22C}"/>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2B936D7B-D5A8-4378-9DEC-803C2EF6759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3037A39-8E49-4167-8634-9AD8E702AA65}"/>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3834088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EFD09E27-8B8D-4388-AAE4-34AA06102F00}"/>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39425DF0-1199-4CE9-960B-6B3AF5EDD0B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90E3FC6-978E-4FE6-8B92-0A89C206BF7E}"/>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1947933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Interesting use of “loosed” in 2 Peter 3:10-12</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52FE12D3-B530-450F-8C8E-11F898C1EADE}"/>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AE274E97-8D11-459B-8CD9-7E61E5DC9DA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C157A3D-7391-4DFE-B63A-88E829BABF73}"/>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446877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Miracle recipients I believe were told because the multitudes seeking to be healed were negatively impacting His ability to teach? Mark 1:35-38</a:t>
            </a:r>
          </a:p>
          <a:p>
            <a:r>
              <a:rPr lang="en-US" dirty="0"/>
              <a:t>Why not tell others?</a:t>
            </a:r>
          </a:p>
          <a:p>
            <a:r>
              <a:rPr lang="en-US" dirty="0"/>
              <a:t>The time would come. </a:t>
            </a:r>
          </a:p>
          <a:p>
            <a:r>
              <a:rPr lang="en-US" dirty="0"/>
              <a:t>What happened last time a large multitude concluded Jesus was their king? (John 6)</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67F14212-3B37-4379-855F-5164A8A8D747}"/>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90C7F109-97A6-400E-959C-ADF607F7CC8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1B7A04D-DCED-4CF5-93CC-2FBA7C0B7E76}"/>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1416284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Purchased our redemption - Eph 1:7,14; Titus 2:14; 1 Peter 1:19; 2:9; Rev 5:9</a:t>
            </a:r>
          </a:p>
          <a:p>
            <a:pPr defTabSz="948507">
              <a:defRPr/>
            </a:pPr>
            <a:r>
              <a:rPr lang="en-US" dirty="0"/>
              <a:t>Church only used twice (here and in Matthew 18:17, “tell it to the church”) in the gospels - Jesus had always referred to the “kingdom”.</a:t>
            </a:r>
          </a:p>
          <a:p>
            <a:r>
              <a:rPr lang="en-US" dirty="0"/>
              <a:t>The word </a:t>
            </a:r>
            <a:r>
              <a:rPr lang="en-US" i="1" dirty="0" err="1"/>
              <a:t>ekklsia</a:t>
            </a:r>
            <a:r>
              <a:rPr lang="en-US" i="1" dirty="0"/>
              <a:t> </a:t>
            </a:r>
            <a:r>
              <a:rPr lang="en-US" dirty="0"/>
              <a:t>is generally understood to mean “called out.” While it does not always carry the sense of one group separated from another, the </a:t>
            </a:r>
            <a:r>
              <a:rPr lang="en-US" i="1" dirty="0" err="1"/>
              <a:t>ekklsia</a:t>
            </a:r>
            <a:r>
              <a:rPr lang="en-US" i="1" dirty="0"/>
              <a:t> </a:t>
            </a:r>
            <a:r>
              <a:rPr lang="en-US" dirty="0"/>
              <a:t>of Christ meets this literal sense of the word. Peter taught that in Christ, God has “called you out of darkness and into his marvelous light” (1 Pet. 2:9). Those in Christ are “His own</a:t>
            </a:r>
          </a:p>
          <a:p>
            <a:r>
              <a:rPr lang="en-US" dirty="0"/>
              <a:t>special people” (Titus 2:14; 1 Pet. 2:9). Paul taught that Christ has “called you by our gospel” (2 Thess. 2:14). Christians are “called in one body” (Col. 3:15). The church is “His body” (Col. 1:24).</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C9584ED-F662-4289-A68E-FE96DDC12B89}"/>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55CFB459-1EDB-4263-9831-0998F9FB800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7179B46-A892-4F0C-B097-AF242A05E630}"/>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2251838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Purchased our redemption - </a:t>
            </a:r>
            <a:r>
              <a:rPr lang="en-US" b="1" dirty="0"/>
              <a:t>Eph 1:7</a:t>
            </a:r>
            <a:r>
              <a:rPr lang="en-US" dirty="0"/>
              <a:t>, “In Him we have redemption through His blood…the forgiveness of our trespasses”; Titus 2:14 “who gave Himself for us to redeem us from every lawless deed”; 1 Peter 1:19; “redeemed with precious blood”; 2:9; Rev 5:9, “worthy are You… for you… purchased for God with your blood men from every… nation” and “made them to be a kingdom of priests to our God, and they will reign on the earth.”</a:t>
            </a:r>
          </a:p>
          <a:p>
            <a:pPr defTabSz="948507">
              <a:defRPr/>
            </a:pPr>
            <a:endParaRPr lang="en-US" dirty="0"/>
          </a:p>
          <a:p>
            <a:pPr defTabSz="948507">
              <a:defRPr/>
            </a:pPr>
            <a:r>
              <a:rPr lang="en-US" dirty="0"/>
              <a:t>Church only used twice (here and in Matthew 18:17, “tell it to the church”) in the gospels - Jesus had always referred to the “kingdom”.</a:t>
            </a:r>
          </a:p>
          <a:p>
            <a:r>
              <a:rPr lang="en-US" dirty="0"/>
              <a:t>The word </a:t>
            </a:r>
            <a:r>
              <a:rPr lang="en-US" i="1" dirty="0" err="1"/>
              <a:t>ekklsia</a:t>
            </a:r>
            <a:r>
              <a:rPr lang="en-US" i="1" dirty="0"/>
              <a:t> </a:t>
            </a:r>
            <a:r>
              <a:rPr lang="en-US" dirty="0"/>
              <a:t>is generally understood to mean “called out.” While it does not always carry the sense of one group separated from another, the </a:t>
            </a:r>
            <a:r>
              <a:rPr lang="en-US" i="1" dirty="0" err="1"/>
              <a:t>ekklsia</a:t>
            </a:r>
            <a:r>
              <a:rPr lang="en-US" i="1" dirty="0"/>
              <a:t> </a:t>
            </a:r>
            <a:r>
              <a:rPr lang="en-US" dirty="0"/>
              <a:t>of Christ meets this literal sense of the word. Peter taught that in Christ, God has “called you out of darkness and into his marvelous light” (1 Pet. 2:9). Those in Christ are “His own</a:t>
            </a:r>
          </a:p>
          <a:p>
            <a:r>
              <a:rPr lang="en-US" dirty="0"/>
              <a:t>special people” (Titus 2:14; 1 Pet. 2:9). Paul taught that Christ has “called you by our gospel” (2 Thess. 2:14). Christians are “called in one body” (Col. 3:15). The church is “His body” (Col. 1:24).</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C1E247B3-A66E-4513-A749-D2D891DBF899}"/>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A92FC1A6-28F3-4993-B02D-44A7D1711E1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DA34E1E7-0F51-423D-9FD1-05176F5BAFBD}"/>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3435026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b="1" dirty="0"/>
              <a:t>What’s in a name?</a:t>
            </a:r>
          </a:p>
          <a:p>
            <a:pPr defTabSz="948507">
              <a:defRPr/>
            </a:pPr>
            <a:r>
              <a:rPr lang="en-US" dirty="0"/>
              <a:t>Petros - a stone that can be thrown</a:t>
            </a:r>
          </a:p>
          <a:p>
            <a:pPr defTabSz="948507">
              <a:defRPr/>
            </a:pPr>
            <a:r>
              <a:rPr lang="en-US" dirty="0"/>
              <a:t>Petra - a foundational rock which cannot be moved. </a:t>
            </a:r>
          </a:p>
          <a:p>
            <a:pPr defTabSz="948507">
              <a:defRPr/>
            </a:pPr>
            <a:r>
              <a:rPr lang="en-US" dirty="0"/>
              <a:t>Ought to make us think about Daniel 2:44-45</a:t>
            </a:r>
          </a:p>
          <a:p>
            <a:pPr defTabSz="948507">
              <a:defRPr/>
            </a:pPr>
            <a:r>
              <a:rPr lang="en-US" dirty="0"/>
              <a:t>Vine explains it this way. He says that </a:t>
            </a:r>
            <a:r>
              <a:rPr lang="en-US" b="1" dirty="0" err="1"/>
              <a:t>petros</a:t>
            </a:r>
            <a:r>
              <a:rPr lang="en-US" b="1" dirty="0"/>
              <a:t> means a stone that might easily be moved</a:t>
            </a:r>
            <a:r>
              <a:rPr lang="en-US" dirty="0"/>
              <a:t>, while </a:t>
            </a:r>
            <a:r>
              <a:rPr lang="en-US" b="1" dirty="0" err="1"/>
              <a:t>petra</a:t>
            </a:r>
            <a:r>
              <a:rPr lang="en-US" b="1" dirty="0"/>
              <a:t> shows a sure foundation</a:t>
            </a:r>
          </a:p>
          <a:p>
            <a:pPr defTabSz="948507">
              <a:defRPr/>
            </a:pPr>
            <a:r>
              <a:rPr lang="en-US" dirty="0"/>
              <a:t>1 Cor. 10:4 - reference to the “spiritual rock that followed” the Israelites, and “the rock was Christ.”</a:t>
            </a:r>
          </a:p>
          <a:p>
            <a:pPr defTabSz="948507">
              <a:defRPr/>
            </a:pPr>
            <a:r>
              <a:rPr lang="en-US" dirty="0"/>
              <a:t>Matt. 7:24-25 - the foundation for the house that stood strong built on the rock.</a:t>
            </a:r>
            <a:endParaRPr lang="en-US" b="0"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1B3B601F-17F4-4CD3-9FF3-90D49F35A7B2}"/>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F8CF4B62-4295-440A-BD29-B7227ECD325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8FA098A-80DD-4B46-9832-A3C86B41D552}"/>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4298735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Vicar - representative of Christ.</a:t>
            </a:r>
          </a:p>
          <a:p>
            <a:pPr defTabSz="948507">
              <a:defRPr/>
            </a:pPr>
            <a:r>
              <a:rPr lang="en-US" dirty="0"/>
              <a:t>“One serving as a substitute or agent; one authorized to perform the functions of another in higher office” (Webster).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5462EF3D-76C3-4792-A488-C2B0C5285793}"/>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6F1781A8-76AF-4D67-84C8-F86909848D7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224B543-F791-4FDB-B563-FDF6FE8BA127}"/>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3330496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 </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9B81F9CC-0CF2-4ACE-A5E8-F2ABC37A3475}"/>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660B0ECA-4622-40A4-912A-6B5CFACC109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6CF02B0-3E40-424F-BEA1-0D3C7315566C}"/>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2976558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(1) The church that Jesus built had no pope; such began in A.D. 606 when the title of “Universal Bishop” was conferred upon Boniface III. (2) The church that Jesus built had no councils; such began in A.D. 325 when the council of </a:t>
            </a:r>
            <a:r>
              <a:rPr lang="en-US" dirty="0" err="1"/>
              <a:t>Nicea</a:t>
            </a:r>
            <a:r>
              <a:rPr lang="en-US" dirty="0"/>
              <a:t> convened. (3) The church that Jesus built had no orders of priests, diocesan bishops, archbishops, cardinals, synods, dioceses, parishes, monks, nuns, convents, monasteries or parochial schools; such things began without authorization far this side of the New Testament.</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7</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607807BD-42C7-4254-BC2A-746CD1890EE5}"/>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6C9CDBDF-0244-4305-9CEE-D0DEF339338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6F22908-45ED-4256-9440-AEA1B75B9068}"/>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1648744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8</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B3EEEF8F-C72D-4B33-B7B0-8724EDF6F5DC}"/>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14E3206B-40CC-48B7-AAA6-7EF6820064A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C3C62C4-B336-413D-A19D-E899B2C78CD4}"/>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3528438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Isa 28:16 - “Therefore thus says the Lord God, "Behold, I am laying in Zion a stone, a tested stone,</a:t>
            </a:r>
          </a:p>
          <a:p>
            <a:pPr defTabSz="948507">
              <a:defRPr/>
            </a:pPr>
            <a:r>
              <a:rPr lang="en-US" dirty="0"/>
              <a:t>A costly cornerstone for the foundation, firmly placed. He who believes in it will not be disturbed.”</a:t>
            </a:r>
          </a:p>
          <a:p>
            <a:pPr defTabSz="948507">
              <a:defRPr/>
            </a:pPr>
            <a:r>
              <a:rPr lang="en-US" dirty="0"/>
              <a:t>1 Cor 3:10-11 - “According to the grace of God which was given to me, like a wise master builder I laid a foundation, and another is building on it. But each man must be careful how he builds on it. 11 For no man can lay a foundation other than the one which is laid, which is Jesus Christ.”</a:t>
            </a:r>
          </a:p>
          <a:p>
            <a:pPr defTabSz="948507">
              <a:defRPr/>
            </a:pPr>
            <a:r>
              <a:rPr lang="en-US" dirty="0"/>
              <a:t>Eph 2:19-22 - “So then you are no longer strangers and aliens, but you are fellow citizens with the saints, and are of God's household, 20 having been built on the foundation of the apostles and prophets, Christ Jesus Himself being the corner stone, 21 in whom the whole building, being fitted together, is growing into a holy temple in the Lord, 22 in whom you also are being built together into a dwelling of God in the Spirit.”</a:t>
            </a:r>
          </a:p>
          <a:p>
            <a:pPr defTabSz="948507">
              <a:defRPr/>
            </a:pPr>
            <a:r>
              <a:rPr lang="en-US" dirty="0"/>
              <a:t>1 Peter 2:4-8 - And coming to Him as to a living stone which has been rejected by men, but is choice and precious in the sight of God, 5 you also, as living stones, are being built up as a spiritual house for a holy priesthood, to offer up spiritual sacrifices acceptable to God through Jesus Christ. 6 For this is contained in Scripture: "BEHOLD, I LAY IN ZION A CHOICE STONE, A PRECIOUS CORNER stone, AND HE WHO BELIEVES IN HIM WILL NOT BE DISAPPOINTED." 7 This precious value, then, is for you who believe; but for those who disbelieve, "THE STONE WHICH THE BUILDERS REJECTED, THIS BECAME THE VERY CORNER stone," 8 and, "A STONE OF STUMBLING AND A ROCK OF OFFENSE"; for they stumble because they are disobedient to the word, and to this doom they were also appointed.</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9</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83C32AA1-566A-4D85-9A87-A460A4D9F8CF}"/>
              </a:ext>
            </a:extLst>
          </p:cNvPr>
          <p:cNvSpPr>
            <a:spLocks noGrp="1"/>
          </p:cNvSpPr>
          <p:nvPr>
            <p:ph type="dt" idx="1"/>
          </p:nvPr>
        </p:nvSpPr>
        <p:spPr/>
        <p:txBody>
          <a:bodyPr/>
          <a:lstStyle/>
          <a:p>
            <a:r>
              <a:rPr lang="en-US"/>
              <a:t>6/3/2020 pm</a:t>
            </a:r>
          </a:p>
        </p:txBody>
      </p:sp>
      <p:sp>
        <p:nvSpPr>
          <p:cNvPr id="6" name="Footer Placeholder 5">
            <a:extLst>
              <a:ext uri="{FF2B5EF4-FFF2-40B4-BE49-F238E27FC236}">
                <a16:creationId xmlns:a16="http://schemas.microsoft.com/office/drawing/2014/main" id="{8EF54EB3-DB92-4F72-B964-FEB5FCD3CFFB}"/>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CDE08E3-E7F4-4409-AEEB-DC6F320911C7}"/>
              </a:ext>
            </a:extLst>
          </p:cNvPr>
          <p:cNvSpPr>
            <a:spLocks noGrp="1"/>
          </p:cNvSpPr>
          <p:nvPr>
            <p:ph type="hdr" sz="quarter"/>
          </p:nvPr>
        </p:nvSpPr>
        <p:spPr/>
        <p:txBody>
          <a:bodyPr/>
          <a:lstStyle/>
          <a:p>
            <a:r>
              <a:rPr lang="en-US"/>
              <a:t>Class – The Life Of Christ (211)</a:t>
            </a:r>
          </a:p>
        </p:txBody>
      </p:sp>
    </p:spTree>
    <p:extLst>
      <p:ext uri="{BB962C8B-B14F-4D97-AF65-F5344CB8AC3E}">
        <p14:creationId xmlns:p14="http://schemas.microsoft.com/office/powerpoint/2010/main" val="149026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6/3/2020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713458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625408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002768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6/3/2020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574899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6/3/2020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124305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084600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6/3/2020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66391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6/3/2020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262973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6/3/2020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6647811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901044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6/3/2020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16435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6/3/2020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47224839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ifthstreeteast.com/Bulletin_4-24-05.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0922"/>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685800" y="3554361"/>
            <a:ext cx="7772400" cy="1902059"/>
          </a:xfrm>
        </p:spPr>
        <p:txBody>
          <a:bodyPr>
            <a:spAutoFit/>
          </a:bodyPr>
          <a:lstStyle/>
          <a:p>
            <a:r>
              <a:rPr lang="en-US" sz="2400" dirty="0"/>
              <a:t>June 3, 2020</a:t>
            </a:r>
          </a:p>
          <a:p>
            <a:endParaRPr lang="en-US" sz="2400" dirty="0"/>
          </a:p>
          <a:p>
            <a:r>
              <a:rPr lang="en-US" sz="2800" b="1" dirty="0"/>
              <a:t>Peter’s Confession</a:t>
            </a:r>
          </a:p>
          <a:p>
            <a:r>
              <a:rPr lang="en-US" sz="2600" dirty="0"/>
              <a:t>Matthew 16:13-16; Mark 8:27-29; Luke 9:18-20</a:t>
            </a:r>
          </a:p>
        </p:txBody>
      </p:sp>
    </p:spTree>
    <p:extLst>
      <p:ext uri="{BB962C8B-B14F-4D97-AF65-F5344CB8AC3E}">
        <p14:creationId xmlns:p14="http://schemas.microsoft.com/office/powerpoint/2010/main" val="3012960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457199" y="1282890"/>
            <a:ext cx="8229601" cy="4832092"/>
          </a:xfrm>
        </p:spPr>
        <p:txBody>
          <a:bodyPr>
            <a:spAutoFit/>
          </a:bodyPr>
          <a:lstStyle/>
          <a:p>
            <a:pPr marL="0" indent="0">
              <a:buNone/>
            </a:pPr>
            <a:r>
              <a:rPr lang="en-US" sz="2800" b="1" dirty="0"/>
              <a:t>We ought to be impressed by:</a:t>
            </a:r>
          </a:p>
          <a:p>
            <a:pPr marL="514350" indent="-514350">
              <a:buAutoNum type="arabicPeriod"/>
            </a:pPr>
            <a:r>
              <a:rPr lang="en-US" sz="2800" b="1" dirty="0"/>
              <a:t>How long God had been planning for this church! </a:t>
            </a:r>
            <a:r>
              <a:rPr lang="en-US" sz="2800" dirty="0"/>
              <a:t>(Ephesians 3:8-12)</a:t>
            </a:r>
          </a:p>
          <a:p>
            <a:pPr marL="514350" indent="-514350">
              <a:buAutoNum type="arabicPeriod"/>
            </a:pPr>
            <a:r>
              <a:rPr lang="en-US" sz="2800" b="1" dirty="0"/>
              <a:t>How much it cost! </a:t>
            </a:r>
            <a:r>
              <a:rPr lang="en-US" sz="2800" dirty="0"/>
              <a:t>(Acts 20:28; </a:t>
            </a:r>
            <a:br>
              <a:rPr lang="en-US" sz="2800" dirty="0"/>
            </a:br>
            <a:r>
              <a:rPr lang="en-US" sz="2800" dirty="0"/>
              <a:t>Revelation 5:9-10)</a:t>
            </a:r>
          </a:p>
          <a:p>
            <a:pPr marL="514350" indent="-514350">
              <a:buAutoNum type="arabicPeriod"/>
            </a:pPr>
            <a:r>
              <a:rPr lang="en-US" sz="2800" b="1" dirty="0"/>
              <a:t>Its lofty purpose! </a:t>
            </a:r>
            <a:r>
              <a:rPr lang="en-US" sz="2800" dirty="0"/>
              <a:t>(1 Timothy 3:15)</a:t>
            </a:r>
          </a:p>
          <a:p>
            <a:pPr marL="514350" indent="-514350">
              <a:buAutoNum type="arabicPeriod"/>
            </a:pPr>
            <a:r>
              <a:rPr lang="en-US" sz="2800" b="1" dirty="0"/>
              <a:t>Its exclusive nature! </a:t>
            </a:r>
            <a:r>
              <a:rPr lang="en-US" sz="2800" dirty="0"/>
              <a:t>(John 18:36; Isaiah 9:7; Luke 1:32-33)</a:t>
            </a:r>
          </a:p>
          <a:p>
            <a:pPr marL="514350" indent="-514350">
              <a:buAutoNum type="arabicPeriod"/>
            </a:pPr>
            <a:r>
              <a:rPr lang="en-US" sz="2800" b="1" dirty="0"/>
              <a:t>What its destiny is! </a:t>
            </a:r>
            <a:r>
              <a:rPr lang="en-US" sz="2800" dirty="0"/>
              <a:t>(1 Corinthians 15:24; </a:t>
            </a:r>
            <a:br>
              <a:rPr lang="en-US" sz="2800" dirty="0"/>
            </a:br>
            <a:r>
              <a:rPr lang="en-US" sz="2800" dirty="0"/>
              <a:t>1 Thessalonians 4:14-18)</a:t>
            </a:r>
          </a:p>
        </p:txBody>
      </p:sp>
    </p:spTree>
    <p:extLst>
      <p:ext uri="{BB962C8B-B14F-4D97-AF65-F5344CB8AC3E}">
        <p14:creationId xmlns:p14="http://schemas.microsoft.com/office/powerpoint/2010/main" val="1855473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4315027"/>
          </a:xfrm>
        </p:spPr>
        <p:txBody>
          <a:bodyPr>
            <a:spAutoFit/>
          </a:bodyPr>
          <a:lstStyle/>
          <a:p>
            <a:pPr marL="0" indent="0">
              <a:buNone/>
            </a:pPr>
            <a:r>
              <a:rPr lang="en-US" sz="2800" i="1" dirty="0"/>
              <a:t>“</a:t>
            </a:r>
            <a:r>
              <a:rPr lang="en-US" sz="2800" b="1" i="1" dirty="0"/>
              <a:t>The gates of Hades will not overpower it</a:t>
            </a:r>
            <a:r>
              <a:rPr lang="en-US" sz="2800" i="1" dirty="0"/>
              <a:t>.”</a:t>
            </a:r>
            <a:r>
              <a:rPr lang="en-US" sz="2800" dirty="0"/>
              <a:t> -</a:t>
            </a:r>
            <a:br>
              <a:rPr lang="en-US" sz="2800" dirty="0"/>
            </a:br>
            <a:r>
              <a:rPr lang="en-US" sz="2800" dirty="0"/>
              <a:t>Jesus Christ’s victory over death. The condemnation of sin no longer inevitable.</a:t>
            </a:r>
          </a:p>
          <a:p>
            <a:pPr marL="0" indent="0">
              <a:buNone/>
            </a:pPr>
            <a:r>
              <a:rPr lang="en-US" sz="2800" i="1" dirty="0"/>
              <a:t>“</a:t>
            </a:r>
            <a:r>
              <a:rPr lang="en-US" sz="2800" b="1" i="1" dirty="0"/>
              <a:t>Hades</a:t>
            </a:r>
            <a:r>
              <a:rPr lang="en-US" sz="2800" i="1" dirty="0"/>
              <a:t>”</a:t>
            </a:r>
            <a:r>
              <a:rPr lang="en-US" sz="2800" dirty="0"/>
              <a:t> – the realm of the unseen.</a:t>
            </a:r>
          </a:p>
          <a:p>
            <a:pPr marL="0" indent="0">
              <a:buNone/>
            </a:pPr>
            <a:r>
              <a:rPr lang="en-US" sz="2800" i="1" dirty="0"/>
              <a:t>“</a:t>
            </a:r>
            <a:r>
              <a:rPr lang="en-US" sz="2800" b="1" i="1" dirty="0"/>
              <a:t>The</a:t>
            </a:r>
            <a:r>
              <a:rPr lang="en-US" sz="2800" i="1" dirty="0"/>
              <a:t> </a:t>
            </a:r>
            <a:r>
              <a:rPr lang="en-US" sz="2800" b="1" i="1" dirty="0"/>
              <a:t>gates</a:t>
            </a:r>
            <a:r>
              <a:rPr lang="en-US" sz="2800" i="1" dirty="0"/>
              <a:t> of Hades” </a:t>
            </a:r>
            <a:r>
              <a:rPr lang="en-US" sz="2800" dirty="0"/>
              <a:t>– what are gates used for?</a:t>
            </a:r>
          </a:p>
          <a:p>
            <a:pPr marL="0" indent="0">
              <a:buNone/>
            </a:pPr>
            <a:r>
              <a:rPr lang="en-US" sz="2800" i="1" dirty="0"/>
              <a:t>“</a:t>
            </a:r>
            <a:r>
              <a:rPr lang="en-US" sz="2800" b="1" i="1" dirty="0"/>
              <a:t>Overpower</a:t>
            </a:r>
            <a:r>
              <a:rPr lang="en-US" sz="2800" i="1" dirty="0"/>
              <a:t>”</a:t>
            </a:r>
            <a:r>
              <a:rPr lang="en-US" sz="2800" dirty="0"/>
              <a:t> – “Prevail against” </a:t>
            </a:r>
            <a:r>
              <a:rPr lang="en-US" dirty="0"/>
              <a:t>(Thayer)</a:t>
            </a:r>
          </a:p>
          <a:p>
            <a:pPr marL="0" indent="0">
              <a:buNone/>
            </a:pPr>
            <a:r>
              <a:rPr lang="en-US" sz="2800" dirty="0"/>
              <a:t>Speaks of </a:t>
            </a:r>
            <a:r>
              <a:rPr lang="en-US" sz="2800" b="1" dirty="0"/>
              <a:t>Jesus</a:t>
            </a:r>
            <a:r>
              <a:rPr lang="en-US" sz="2800" dirty="0"/>
              <a:t>’ </a:t>
            </a:r>
            <a:r>
              <a:rPr lang="en-US" sz="2800" b="1" dirty="0"/>
              <a:t>victory over death</a:t>
            </a:r>
            <a:r>
              <a:rPr lang="en-US" sz="2800" dirty="0"/>
              <a:t>.</a:t>
            </a:r>
            <a:br>
              <a:rPr lang="en-US" sz="2800" dirty="0"/>
            </a:br>
            <a:r>
              <a:rPr lang="en-US" sz="2800" dirty="0"/>
              <a:t>(1 Corinthians 15:50-58 (note verse 26); Hebrews 2:14-15)</a:t>
            </a:r>
          </a:p>
        </p:txBody>
      </p:sp>
    </p:spTree>
    <p:extLst>
      <p:ext uri="{BB962C8B-B14F-4D97-AF65-F5344CB8AC3E}">
        <p14:creationId xmlns:p14="http://schemas.microsoft.com/office/powerpoint/2010/main" val="1150655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5189113"/>
          </a:xfrm>
        </p:spPr>
        <p:txBody>
          <a:bodyPr>
            <a:spAutoFit/>
          </a:bodyPr>
          <a:lstStyle/>
          <a:p>
            <a:pPr marL="0" indent="0">
              <a:buNone/>
            </a:pPr>
            <a:r>
              <a:rPr lang="en-US" sz="2400" i="1" dirty="0"/>
              <a:t>“I will give you </a:t>
            </a:r>
            <a:r>
              <a:rPr lang="en-US" sz="2400" b="1" i="1" dirty="0"/>
              <a:t>the keys of the kingdom of heaven</a:t>
            </a:r>
            <a:r>
              <a:rPr lang="en-US" sz="2400" i="1" dirty="0"/>
              <a:t>; and </a:t>
            </a:r>
            <a:r>
              <a:rPr lang="en-US" sz="2400" b="1" i="1" dirty="0"/>
              <a:t>whatever you bind on earth </a:t>
            </a:r>
            <a:r>
              <a:rPr lang="en-US" sz="2400" b="1" i="1" u="sng" dirty="0"/>
              <a:t>shall have been bound</a:t>
            </a:r>
            <a:r>
              <a:rPr lang="en-US" sz="2400" b="1" i="1" dirty="0"/>
              <a:t> in heaven</a:t>
            </a:r>
            <a:r>
              <a:rPr lang="en-US" sz="2400" i="1" dirty="0"/>
              <a:t>, and </a:t>
            </a:r>
            <a:r>
              <a:rPr lang="en-US" sz="2400" b="1" i="1" dirty="0"/>
              <a:t>whatever you loose on earth </a:t>
            </a:r>
            <a:r>
              <a:rPr lang="en-US" sz="2400" b="1" i="1" u="sng" dirty="0"/>
              <a:t>shall have been loosed</a:t>
            </a:r>
            <a:r>
              <a:rPr lang="en-US" sz="2400" b="1" i="1" dirty="0"/>
              <a:t> in heaven</a:t>
            </a:r>
            <a:r>
              <a:rPr lang="en-US" sz="2400" i="1" dirty="0"/>
              <a:t>.“ </a:t>
            </a:r>
            <a:r>
              <a:rPr lang="en-US" sz="2400" dirty="0"/>
              <a:t>(16:18)</a:t>
            </a:r>
          </a:p>
          <a:p>
            <a:pPr marL="0" indent="0">
              <a:buNone/>
            </a:pPr>
            <a:r>
              <a:rPr lang="en-US" sz="2400" i="1" dirty="0"/>
              <a:t>“</a:t>
            </a:r>
            <a:r>
              <a:rPr lang="en-US" sz="2400" b="1" i="1" dirty="0"/>
              <a:t>The keys of the kingdom</a:t>
            </a:r>
            <a:r>
              <a:rPr lang="en-US" sz="2400" i="1" dirty="0"/>
              <a:t> …” –</a:t>
            </a:r>
          </a:p>
          <a:p>
            <a:r>
              <a:rPr lang="en-US" sz="2400" dirty="0"/>
              <a:t>“Express(es) the idea of </a:t>
            </a:r>
            <a:r>
              <a:rPr lang="en-US" sz="2400" b="1" dirty="0"/>
              <a:t>authority</a:t>
            </a:r>
            <a:r>
              <a:rPr lang="en-US" sz="2400" dirty="0"/>
              <a:t>, </a:t>
            </a:r>
            <a:r>
              <a:rPr lang="en-US" sz="2400" b="1" dirty="0"/>
              <a:t>power</a:t>
            </a:r>
            <a:r>
              <a:rPr lang="en-US" sz="2400" dirty="0"/>
              <a:t>, </a:t>
            </a:r>
            <a:r>
              <a:rPr lang="en-US" sz="2400" b="1" dirty="0"/>
              <a:t>or privilege</a:t>
            </a:r>
            <a:r>
              <a:rPr lang="en-US" sz="2400" dirty="0"/>
              <a:t>” </a:t>
            </a:r>
            <a:r>
              <a:rPr lang="en-US" sz="1100" dirty="0"/>
              <a:t>(Nelson) </a:t>
            </a:r>
            <a:r>
              <a:rPr lang="en-US" sz="2400" dirty="0"/>
              <a:t>(Isaiah 22:22; Revelation 3:7)</a:t>
            </a:r>
            <a:endParaRPr lang="en-US" sz="1100" dirty="0"/>
          </a:p>
          <a:p>
            <a:r>
              <a:rPr lang="en-US" sz="2400" dirty="0"/>
              <a:t>It also expresses the idea of </a:t>
            </a:r>
            <a:r>
              <a:rPr lang="en-US" sz="2400" b="1" dirty="0"/>
              <a:t>access and entrance</a:t>
            </a:r>
            <a:r>
              <a:rPr lang="en-US" sz="2400" dirty="0"/>
              <a:t>. (Ephesians 2:17-18; 2 Peter 1:11)</a:t>
            </a:r>
          </a:p>
          <a:p>
            <a:pPr marL="0" indent="0">
              <a:buNone/>
            </a:pPr>
            <a:r>
              <a:rPr lang="en-US" sz="2400" dirty="0"/>
              <a:t>Those </a:t>
            </a:r>
            <a:r>
              <a:rPr lang="en-US" sz="2400" i="1" dirty="0"/>
              <a:t>“</a:t>
            </a:r>
            <a:r>
              <a:rPr lang="en-US" sz="2400" b="1" i="1" dirty="0"/>
              <a:t>keys</a:t>
            </a:r>
            <a:r>
              <a:rPr lang="en-US" sz="2400" i="1" dirty="0"/>
              <a:t>”</a:t>
            </a:r>
            <a:r>
              <a:rPr lang="en-US" sz="2400" dirty="0"/>
              <a:t> first used on the day of Pentecost in </a:t>
            </a:r>
            <a:br>
              <a:rPr lang="en-US" sz="2400" dirty="0"/>
            </a:br>
            <a:r>
              <a:rPr lang="en-US" sz="2400" dirty="0"/>
              <a:t>Acts 2 when Peter established the authority of Jesus at God’s right hand and told how the penitent believers could have access or entrance into the church He died for.</a:t>
            </a:r>
          </a:p>
        </p:txBody>
      </p:sp>
    </p:spTree>
    <p:extLst>
      <p:ext uri="{BB962C8B-B14F-4D97-AF65-F5344CB8AC3E}">
        <p14:creationId xmlns:p14="http://schemas.microsoft.com/office/powerpoint/2010/main" val="4236901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5312223"/>
          </a:xfrm>
        </p:spPr>
        <p:txBody>
          <a:bodyPr>
            <a:spAutoFit/>
          </a:bodyPr>
          <a:lstStyle/>
          <a:p>
            <a:r>
              <a:rPr lang="en-US" sz="3200" dirty="0"/>
              <a:t>“</a:t>
            </a:r>
            <a:r>
              <a:rPr lang="en-US" sz="3200" b="1" i="1" dirty="0"/>
              <a:t>Bound</a:t>
            </a:r>
            <a:r>
              <a:rPr lang="en-US" sz="3200" dirty="0"/>
              <a:t>” defined: “put under obligation, namely, of law, duty.” </a:t>
            </a:r>
            <a:r>
              <a:rPr lang="en-US" sz="2000" dirty="0"/>
              <a:t>(Thayer) </a:t>
            </a:r>
            <a:r>
              <a:rPr lang="en-US" sz="3200" dirty="0"/>
              <a:t>(Acts 20:22; Romans 7:2; </a:t>
            </a:r>
            <a:br>
              <a:rPr lang="en-US" sz="3200" dirty="0"/>
            </a:br>
            <a:r>
              <a:rPr lang="en-US" sz="3200" dirty="0"/>
              <a:t>1 Corinthians 7:39)</a:t>
            </a:r>
          </a:p>
          <a:p>
            <a:r>
              <a:rPr lang="en-US" sz="3200" dirty="0"/>
              <a:t>“</a:t>
            </a:r>
            <a:r>
              <a:rPr lang="en-US" sz="3200" b="1" i="1" dirty="0"/>
              <a:t>Loosed</a:t>
            </a:r>
            <a:r>
              <a:rPr lang="en-US" sz="3200" dirty="0"/>
              <a:t>” defined: released from being bound. (Revelation 1:5; 1 John 3:8)</a:t>
            </a:r>
          </a:p>
          <a:p>
            <a:r>
              <a:rPr lang="en-US" sz="3200" dirty="0"/>
              <a:t>Which happens first? Binding/loosing in heaven or on earth?</a:t>
            </a:r>
          </a:p>
          <a:p>
            <a:r>
              <a:rPr lang="en-US" sz="3200" dirty="0"/>
              <a:t>Both verbs express actions that have already been done.</a:t>
            </a:r>
          </a:p>
        </p:txBody>
      </p:sp>
    </p:spTree>
    <p:extLst>
      <p:ext uri="{BB962C8B-B14F-4D97-AF65-F5344CB8AC3E}">
        <p14:creationId xmlns:p14="http://schemas.microsoft.com/office/powerpoint/2010/main" val="1745829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4819781"/>
          </a:xfrm>
        </p:spPr>
        <p:txBody>
          <a:bodyPr>
            <a:spAutoFit/>
          </a:bodyPr>
          <a:lstStyle/>
          <a:p>
            <a:pPr marL="0" indent="0">
              <a:buNone/>
            </a:pPr>
            <a:r>
              <a:rPr lang="en-US" sz="3200" i="1" dirty="0"/>
              <a:t>“Then He warned the disciples that they should tell no one that He was the Christ.” </a:t>
            </a:r>
            <a:r>
              <a:rPr lang="en-US" sz="3200" dirty="0"/>
              <a:t>(Matthew 16:20)</a:t>
            </a:r>
          </a:p>
          <a:p>
            <a:pPr marL="0" indent="0">
              <a:buNone/>
            </a:pPr>
            <a:r>
              <a:rPr lang="en-US" sz="3200" dirty="0"/>
              <a:t>Often after Jesus performed a miracle, He instructed that the recipient not tell anyone. (M</a:t>
            </a:r>
            <a:r>
              <a:rPr lang="sv-SE" sz="3200" dirty="0"/>
              <a:t>atthew 9:30; 12:16; 17:9; Mark 1:44; 3:12; 5:43; 7:36; 8:30; 9:9; Luke 4:41; 8:56; 9:21)</a:t>
            </a:r>
            <a:endParaRPr lang="en-US" sz="3200" dirty="0"/>
          </a:p>
          <a:p>
            <a:pPr marL="0" indent="0">
              <a:buNone/>
            </a:pPr>
            <a:r>
              <a:rPr lang="en-US" sz="3200" dirty="0"/>
              <a:t>Now, after Peter’s confession, He does the same thing.</a:t>
            </a:r>
          </a:p>
          <a:p>
            <a:pPr marL="0" indent="0">
              <a:buNone/>
            </a:pPr>
            <a:r>
              <a:rPr lang="en-US" sz="3200" dirty="0"/>
              <a:t>Why?</a:t>
            </a:r>
          </a:p>
        </p:txBody>
      </p:sp>
    </p:spTree>
    <p:extLst>
      <p:ext uri="{BB962C8B-B14F-4D97-AF65-F5344CB8AC3E}">
        <p14:creationId xmlns:p14="http://schemas.microsoft.com/office/powerpoint/2010/main" val="101136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52400" y="1282890"/>
            <a:ext cx="8839200" cy="5558445"/>
          </a:xfrm>
        </p:spPr>
        <p:txBody>
          <a:bodyPr wrap="square">
            <a:spAutoFit/>
          </a:bodyPr>
          <a:lstStyle/>
          <a:p>
            <a:pPr marL="0" indent="0">
              <a:buNone/>
            </a:pPr>
            <a:r>
              <a:rPr lang="en-US" sz="3200" dirty="0"/>
              <a:t>Jesus continued in response to Peter’s confession:</a:t>
            </a:r>
          </a:p>
          <a:p>
            <a:pPr marL="0" indent="0">
              <a:buNone/>
            </a:pPr>
            <a:r>
              <a:rPr lang="en-US" sz="3600" i="1" dirty="0"/>
              <a:t>“I also say to you that you are Peter, and </a:t>
            </a:r>
            <a:r>
              <a:rPr lang="en-US" sz="3600" b="1" i="1" dirty="0"/>
              <a:t>upon this rock I will build My church</a:t>
            </a:r>
            <a:r>
              <a:rPr lang="en-US" sz="3600" i="1" dirty="0"/>
              <a:t>; and </a:t>
            </a:r>
            <a:r>
              <a:rPr lang="en-US" sz="3600" b="1" i="1" dirty="0"/>
              <a:t>the gates of Hades will not overpower it</a:t>
            </a:r>
            <a:r>
              <a:rPr lang="en-US" sz="3600" i="1" dirty="0"/>
              <a:t>. I will give you the keys of the kingdom of heaven; and whatever you bind on earth shall have been bound in heaven, and whatever you loose on earth shall have been loosed in heaven.” </a:t>
            </a:r>
            <a:br>
              <a:rPr lang="en-US" sz="3600" i="1" dirty="0"/>
            </a:br>
            <a:r>
              <a:rPr lang="en-US" sz="3200" dirty="0"/>
              <a:t>(verses 18-19)</a:t>
            </a:r>
          </a:p>
        </p:txBody>
      </p:sp>
    </p:spTree>
    <p:extLst>
      <p:ext uri="{BB962C8B-B14F-4D97-AF65-F5344CB8AC3E}">
        <p14:creationId xmlns:p14="http://schemas.microsoft.com/office/powerpoint/2010/main" val="2602272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19921" y="1282890"/>
            <a:ext cx="8874177" cy="4327338"/>
          </a:xfrm>
        </p:spPr>
        <p:txBody>
          <a:bodyPr>
            <a:spAutoFit/>
          </a:bodyPr>
          <a:lstStyle/>
          <a:p>
            <a:pPr marL="0" indent="0">
              <a:buNone/>
            </a:pPr>
            <a:r>
              <a:rPr lang="en-US" sz="3200" dirty="0"/>
              <a:t>Note the inspired words </a:t>
            </a:r>
            <a:r>
              <a:rPr lang="en-US" sz="3200" i="1" dirty="0"/>
              <a:t>“</a:t>
            </a:r>
            <a:r>
              <a:rPr lang="en-US" sz="3200" b="1" i="1" dirty="0"/>
              <a:t>My church</a:t>
            </a:r>
            <a:r>
              <a:rPr lang="en-US" sz="3200" i="1" dirty="0"/>
              <a:t>”</a:t>
            </a:r>
            <a:r>
              <a:rPr lang="en-US" sz="3200" dirty="0"/>
              <a:t> </a:t>
            </a:r>
            <a:r>
              <a:rPr lang="en-US" sz="3200" b="1" dirty="0"/>
              <a:t>(</a:t>
            </a:r>
            <a:r>
              <a:rPr lang="en-US" sz="3200" b="1" i="1" dirty="0"/>
              <a:t>ekklesia</a:t>
            </a:r>
            <a:r>
              <a:rPr lang="en-US" sz="3200" b="1" dirty="0"/>
              <a:t> – meaning</a:t>
            </a:r>
            <a:r>
              <a:rPr lang="en-US" sz="3200" dirty="0"/>
              <a:t>;</a:t>
            </a:r>
            <a:r>
              <a:rPr lang="en-US" sz="3200" b="1" dirty="0"/>
              <a:t> the called out) </a:t>
            </a:r>
            <a:r>
              <a:rPr lang="en-US" sz="3200" dirty="0"/>
              <a:t>which indicates:</a:t>
            </a:r>
          </a:p>
          <a:p>
            <a:pPr marL="514350" indent="-514350">
              <a:buAutoNum type="arabicPeriod"/>
            </a:pPr>
            <a:r>
              <a:rPr lang="en-US" sz="3200" b="1" dirty="0"/>
              <a:t>Ownership</a:t>
            </a:r>
            <a:r>
              <a:rPr lang="en-US" sz="3200" dirty="0"/>
              <a:t> – belongs to Jesus (Acts 20:28; </a:t>
            </a:r>
            <a:br>
              <a:rPr lang="en-US" sz="3200" dirty="0"/>
            </a:br>
            <a:r>
              <a:rPr lang="en-US" sz="3200" dirty="0"/>
              <a:t>Ephesians 5:25; cf. John 10:3)</a:t>
            </a:r>
          </a:p>
          <a:p>
            <a:pPr marL="814388" lvl="1" indent="-514350"/>
            <a:r>
              <a:rPr lang="en-US" sz="3200" dirty="0"/>
              <a:t>What does this say about the name of His church?</a:t>
            </a:r>
          </a:p>
          <a:p>
            <a:pPr marL="514350" indent="-514350">
              <a:buAutoNum type="arabicPeriod"/>
            </a:pPr>
            <a:r>
              <a:rPr lang="en-US" sz="3200" b="1" dirty="0"/>
              <a:t>Quantity</a:t>
            </a:r>
            <a:r>
              <a:rPr lang="en-US" sz="3200" dirty="0"/>
              <a:t> – it’s singular (Ephesians 5:23; </a:t>
            </a:r>
            <a:br>
              <a:rPr lang="en-US" sz="3200" dirty="0"/>
            </a:br>
            <a:r>
              <a:rPr lang="en-US" sz="3200" dirty="0"/>
              <a:t>Colossians 1:18)</a:t>
            </a:r>
          </a:p>
        </p:txBody>
      </p:sp>
    </p:spTree>
    <p:extLst>
      <p:ext uri="{BB962C8B-B14F-4D97-AF65-F5344CB8AC3E}">
        <p14:creationId xmlns:p14="http://schemas.microsoft.com/office/powerpoint/2010/main" val="324402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304800" y="1282890"/>
            <a:ext cx="8534400" cy="5176802"/>
          </a:xfrm>
        </p:spPr>
        <p:txBody>
          <a:bodyPr wrap="square">
            <a:spAutoFit/>
          </a:bodyPr>
          <a:lstStyle/>
          <a:p>
            <a:pPr marL="0" indent="0">
              <a:buNone/>
            </a:pPr>
            <a:r>
              <a:rPr lang="en-US" sz="2800" dirty="0"/>
              <a:t>What is the </a:t>
            </a:r>
            <a:r>
              <a:rPr lang="en-US" sz="2800" i="1" dirty="0"/>
              <a:t>“</a:t>
            </a:r>
            <a:r>
              <a:rPr lang="en-US" sz="2800" b="1" i="1" dirty="0"/>
              <a:t>rock</a:t>
            </a:r>
            <a:r>
              <a:rPr lang="en-US" sz="2800" i="1" dirty="0"/>
              <a:t>” </a:t>
            </a:r>
            <a:r>
              <a:rPr lang="en-US" sz="2800" dirty="0"/>
              <a:t>Jesus would build His church on? </a:t>
            </a:r>
          </a:p>
          <a:p>
            <a:pPr marL="0" indent="0">
              <a:buNone/>
            </a:pPr>
            <a:r>
              <a:rPr lang="en-US" sz="2800" b="1" dirty="0"/>
              <a:t>Is it Peter himself?</a:t>
            </a:r>
          </a:p>
          <a:p>
            <a:pPr marL="0" indent="0">
              <a:buNone/>
            </a:pPr>
            <a:r>
              <a:rPr lang="en-US" sz="2800" b="1" dirty="0"/>
              <a:t>Or is it what he confessed?</a:t>
            </a:r>
          </a:p>
          <a:p>
            <a:pPr marL="0" indent="0">
              <a:buNone/>
            </a:pPr>
            <a:r>
              <a:rPr lang="en-US" sz="2800" dirty="0"/>
              <a:t>The name </a:t>
            </a:r>
            <a:r>
              <a:rPr lang="en-US" sz="2800" i="1" dirty="0"/>
              <a:t>“</a:t>
            </a:r>
            <a:r>
              <a:rPr lang="en-US" sz="2800" b="1" i="1" dirty="0"/>
              <a:t>Peter</a:t>
            </a:r>
            <a:r>
              <a:rPr lang="en-US" sz="2800" i="1" dirty="0"/>
              <a:t>”</a:t>
            </a:r>
            <a:r>
              <a:rPr lang="en-US" sz="2800" dirty="0"/>
              <a:t> – “</a:t>
            </a:r>
            <a:r>
              <a:rPr lang="en-US" sz="2800" b="1" dirty="0" err="1"/>
              <a:t>petros</a:t>
            </a:r>
            <a:r>
              <a:rPr lang="en-US" sz="2800" dirty="0"/>
              <a:t>” means “</a:t>
            </a:r>
            <a:r>
              <a:rPr lang="en-US" sz="2800" b="1" dirty="0"/>
              <a:t>a piece of rock</a:t>
            </a:r>
            <a:r>
              <a:rPr lang="en-US" sz="2800" dirty="0"/>
              <a:t>” (Strong).</a:t>
            </a:r>
          </a:p>
          <a:p>
            <a:pPr marL="0" indent="0">
              <a:buNone/>
            </a:pPr>
            <a:r>
              <a:rPr lang="en-US" sz="2800" dirty="0"/>
              <a:t>The </a:t>
            </a:r>
            <a:r>
              <a:rPr lang="en-US" sz="2800" b="1" i="1" dirty="0"/>
              <a:t>“rock” </a:t>
            </a:r>
            <a:r>
              <a:rPr lang="en-US" sz="2800" dirty="0"/>
              <a:t>Jesus would build His church on is from the Greek “</a:t>
            </a:r>
            <a:r>
              <a:rPr lang="en-US" sz="2800" b="1" dirty="0" err="1"/>
              <a:t>petra</a:t>
            </a:r>
            <a:r>
              <a:rPr lang="en-US" sz="2800" dirty="0"/>
              <a:t>” which “denotes ‘</a:t>
            </a:r>
            <a:r>
              <a:rPr lang="en-US" sz="2800" b="1" dirty="0"/>
              <a:t>a mass of rock</a:t>
            </a:r>
            <a:r>
              <a:rPr lang="en-US" sz="2800" dirty="0"/>
              <a:t>,’ as </a:t>
            </a:r>
            <a:r>
              <a:rPr lang="en-US" sz="2800" b="1" dirty="0"/>
              <a:t>distinct</a:t>
            </a:r>
            <a:r>
              <a:rPr lang="en-US" sz="2800" dirty="0"/>
              <a:t> </a:t>
            </a:r>
            <a:r>
              <a:rPr lang="en-US" sz="2800" b="1" dirty="0"/>
              <a:t>from</a:t>
            </a:r>
            <a:r>
              <a:rPr lang="en-US" sz="2800" dirty="0"/>
              <a:t> </a:t>
            </a:r>
            <a:r>
              <a:rPr lang="en-US" sz="2800" b="1" dirty="0" err="1"/>
              <a:t>petros</a:t>
            </a:r>
            <a:r>
              <a:rPr lang="en-US" sz="2800" dirty="0"/>
              <a:t>, ‘</a:t>
            </a:r>
            <a:r>
              <a:rPr lang="en-US" sz="2800" b="1" dirty="0"/>
              <a:t>a detached stone or boulder</a:t>
            </a:r>
            <a:r>
              <a:rPr lang="en-US" sz="2800" dirty="0"/>
              <a:t>,’ or </a:t>
            </a:r>
            <a:r>
              <a:rPr lang="en-US" sz="2800" b="1" dirty="0"/>
              <a:t>a stone that might be thrown or easily moved</a:t>
            </a:r>
            <a:r>
              <a:rPr lang="en-US" sz="2800" dirty="0"/>
              <a:t>” </a:t>
            </a:r>
            <a:r>
              <a:rPr lang="en-US" sz="1200" dirty="0"/>
              <a:t>(Strong) </a:t>
            </a:r>
            <a:r>
              <a:rPr lang="en-US" sz="2800" dirty="0"/>
              <a:t>(note 1 Corinthians 10:4;</a:t>
            </a:r>
            <a:br>
              <a:rPr lang="en-US" sz="2800" dirty="0"/>
            </a:br>
            <a:r>
              <a:rPr lang="en-US" sz="2800" dirty="0"/>
              <a:t>cf. Matthew 7:24-25)</a:t>
            </a:r>
          </a:p>
        </p:txBody>
      </p:sp>
    </p:spTree>
    <p:extLst>
      <p:ext uri="{BB962C8B-B14F-4D97-AF65-F5344CB8AC3E}">
        <p14:creationId xmlns:p14="http://schemas.microsoft.com/office/powerpoint/2010/main" val="1329332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40677" y="1282890"/>
            <a:ext cx="8853421" cy="5546134"/>
          </a:xfrm>
        </p:spPr>
        <p:txBody>
          <a:bodyPr>
            <a:spAutoFit/>
          </a:bodyPr>
          <a:lstStyle/>
          <a:p>
            <a:pPr marL="0" indent="0">
              <a:buNone/>
            </a:pPr>
            <a:r>
              <a:rPr lang="en-US" sz="3200" b="1" dirty="0"/>
              <a:t>False doctrine advocated from this passage:</a:t>
            </a:r>
          </a:p>
          <a:p>
            <a:pPr marL="0" indent="0">
              <a:buNone/>
            </a:pPr>
            <a:r>
              <a:rPr lang="en-US" sz="3200" b="1" dirty="0"/>
              <a:t>Was Peter the first pope? What is meant by the </a:t>
            </a:r>
            <a:r>
              <a:rPr lang="en-US" sz="3200" dirty="0"/>
              <a:t>“</a:t>
            </a:r>
            <a:r>
              <a:rPr lang="en-US" sz="3200" b="1" dirty="0"/>
              <a:t>vicar</a:t>
            </a:r>
            <a:r>
              <a:rPr lang="en-US" sz="3200" dirty="0"/>
              <a:t>” </a:t>
            </a:r>
            <a:r>
              <a:rPr lang="en-US" sz="3200" b="1" dirty="0"/>
              <a:t>of Christ?</a:t>
            </a:r>
            <a:br>
              <a:rPr lang="en-US" sz="2400" dirty="0"/>
            </a:br>
            <a:r>
              <a:rPr lang="en-US" sz="2800" dirty="0"/>
              <a:t>“Papal supremacy is the doctrine of the Catholic Church that the Pope, by reason of his office as Vicar of Christ and as the visible foundation and source of unity, and as pastor of the entire Catholic Church, has </a:t>
            </a:r>
            <a:r>
              <a:rPr lang="en-US" sz="2800" b="1" dirty="0"/>
              <a:t>full, supreme, and universal power over the whole Church, a power which he can always exercise unhindered</a:t>
            </a:r>
            <a:r>
              <a:rPr lang="en-US" sz="2800" dirty="0"/>
              <a:t>: that, in brief, ‘the Pope enjoys, by divine institution, </a:t>
            </a:r>
            <a:r>
              <a:rPr lang="en-US" sz="2800" b="1" dirty="0"/>
              <a:t>supreme</a:t>
            </a:r>
            <a:r>
              <a:rPr lang="en-US" sz="2800" dirty="0"/>
              <a:t>, </a:t>
            </a:r>
            <a:r>
              <a:rPr lang="en-US" sz="2800" b="1" dirty="0"/>
              <a:t>full</a:t>
            </a:r>
            <a:r>
              <a:rPr lang="en-US" sz="2800" dirty="0"/>
              <a:t>, </a:t>
            </a:r>
            <a:r>
              <a:rPr lang="en-US" sz="2800" b="1" dirty="0"/>
              <a:t>immediate</a:t>
            </a:r>
            <a:r>
              <a:rPr lang="en-US" sz="2800" dirty="0"/>
              <a:t>, </a:t>
            </a:r>
            <a:r>
              <a:rPr lang="en-US" sz="2800" b="1" dirty="0"/>
              <a:t>and universal power in the care of souls</a:t>
            </a:r>
            <a:r>
              <a:rPr lang="en-US" sz="2800" dirty="0"/>
              <a:t>.’” </a:t>
            </a:r>
            <a:r>
              <a:rPr lang="en-US" sz="2400" dirty="0"/>
              <a:t>(Wikipedia)</a:t>
            </a:r>
            <a:endParaRPr lang="en-US" sz="2400" b="1" dirty="0"/>
          </a:p>
        </p:txBody>
      </p:sp>
    </p:spTree>
    <p:extLst>
      <p:ext uri="{BB962C8B-B14F-4D97-AF65-F5344CB8AC3E}">
        <p14:creationId xmlns:p14="http://schemas.microsoft.com/office/powerpoint/2010/main" val="1933605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140677" y="1282890"/>
            <a:ext cx="8853421" cy="5115246"/>
          </a:xfrm>
        </p:spPr>
        <p:txBody>
          <a:bodyPr>
            <a:spAutoFit/>
          </a:bodyPr>
          <a:lstStyle/>
          <a:p>
            <a:r>
              <a:rPr lang="en-US" sz="2400" dirty="0"/>
              <a:t>Claims of the Catholic Church:</a:t>
            </a:r>
            <a:br>
              <a:rPr lang="en-US" sz="2400" dirty="0"/>
            </a:br>
            <a:r>
              <a:rPr lang="en-US" sz="2400" dirty="0"/>
              <a:t>“Because he was given the task of guiding the faithful, Peter received supreme authority over all …” (</a:t>
            </a:r>
            <a:r>
              <a:rPr lang="en-US" sz="2400" u="sng" dirty="0"/>
              <a:t>The Papacy</a:t>
            </a:r>
            <a:r>
              <a:rPr lang="en-US" sz="2400" dirty="0"/>
              <a:t>:</a:t>
            </a:r>
            <a:r>
              <a:rPr lang="en-US" sz="2400" u="sng" dirty="0"/>
              <a:t> Expression Of God’s Love</a:t>
            </a:r>
            <a:r>
              <a:rPr lang="en-US" sz="2400" dirty="0"/>
              <a:t>, page 6).</a:t>
            </a:r>
          </a:p>
          <a:p>
            <a:r>
              <a:rPr lang="en-US" sz="2400" dirty="0"/>
              <a:t>“The Pope is the Vicar of Christ; he rules as the visible head of the Church upon earth (emphasis mine, mg) for the welfare of all the faithful. He is the Bishop of Rome, the Patriarch of the West, the Supreme Pontiff, the Servant of the Servants of God” (Ibid., page 4).</a:t>
            </a:r>
          </a:p>
          <a:p>
            <a:r>
              <a:rPr lang="en-US" sz="2400" dirty="0"/>
              <a:t>“According to Catholic doctrine, bishops are indeed the successors of the Apostles, and each bishop, from this fact, possesses the right to bind and to loose” (Ibid., page 25). </a:t>
            </a:r>
          </a:p>
          <a:p>
            <a:pPr marL="0" indent="0">
              <a:buNone/>
            </a:pPr>
            <a:r>
              <a:rPr lang="en-US" sz="2400" dirty="0"/>
              <a:t>(Article by Micky Galloway, </a:t>
            </a:r>
            <a:r>
              <a:rPr lang="en-US" sz="2400" dirty="0">
                <a:hlinkClick r:id="rId3" tooltip="Bulletin Article"/>
              </a:rPr>
              <a:t>4/24/2005</a:t>
            </a:r>
            <a:r>
              <a:rPr lang="en-US" sz="2400" dirty="0"/>
              <a:t>)</a:t>
            </a:r>
          </a:p>
        </p:txBody>
      </p:sp>
    </p:spTree>
    <p:extLst>
      <p:ext uri="{BB962C8B-B14F-4D97-AF65-F5344CB8AC3E}">
        <p14:creationId xmlns:p14="http://schemas.microsoft.com/office/powerpoint/2010/main" val="2868109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457200" y="1282890"/>
            <a:ext cx="8229600" cy="5390626"/>
          </a:xfrm>
        </p:spPr>
        <p:txBody>
          <a:bodyPr>
            <a:spAutoFit/>
          </a:bodyPr>
          <a:lstStyle/>
          <a:p>
            <a:r>
              <a:rPr lang="en-US" sz="3200" dirty="0"/>
              <a:t>Scriptures warn of </a:t>
            </a:r>
            <a:r>
              <a:rPr lang="en-US" sz="3200" b="1" dirty="0"/>
              <a:t>those who elevate themselves</a:t>
            </a:r>
            <a:r>
              <a:rPr lang="en-US" sz="3200" dirty="0"/>
              <a:t>! (1 Corinthians 4:6-7; </a:t>
            </a:r>
            <a:br>
              <a:rPr lang="en-US" sz="3200" dirty="0"/>
            </a:br>
            <a:r>
              <a:rPr lang="en-US" sz="3200" dirty="0"/>
              <a:t>Matthew 20:20-28; 23:8-12; </a:t>
            </a:r>
            <a:r>
              <a:rPr lang="en-US" sz="3200" b="1" dirty="0"/>
              <a:t>Luke 18:24-27</a:t>
            </a:r>
            <a:r>
              <a:rPr lang="en-US" sz="3200" dirty="0"/>
              <a:t>; </a:t>
            </a:r>
            <a:r>
              <a:rPr lang="en-US" sz="3200" i="1" dirty="0"/>
              <a:t>“It is not this way with you …”</a:t>
            </a:r>
            <a:r>
              <a:rPr lang="en-US" sz="3200" dirty="0"/>
              <a:t>; Acts 20:30)</a:t>
            </a:r>
          </a:p>
          <a:p>
            <a:r>
              <a:rPr lang="en-US" sz="3200" b="1" dirty="0"/>
              <a:t>Authority given to all the apostles</a:t>
            </a:r>
            <a:r>
              <a:rPr lang="en-US" sz="3200" dirty="0"/>
              <a:t>. (Matthew 16:19; John 20:23; </a:t>
            </a:r>
            <a:br>
              <a:rPr lang="en-US" sz="3200" dirty="0"/>
            </a:br>
            <a:r>
              <a:rPr lang="en-US" sz="3200" dirty="0"/>
              <a:t>2 Corinthians 11:5)</a:t>
            </a:r>
          </a:p>
          <a:p>
            <a:r>
              <a:rPr lang="en-US" sz="3200" dirty="0"/>
              <a:t>As all men, </a:t>
            </a:r>
            <a:r>
              <a:rPr lang="en-US" sz="3200" b="1" dirty="0"/>
              <a:t>Peter was certainly fallible </a:t>
            </a:r>
            <a:r>
              <a:rPr lang="en-US" sz="3200" dirty="0"/>
              <a:t>and a sinner needing forgiveness.</a:t>
            </a:r>
            <a:br>
              <a:rPr lang="en-US" sz="3200" dirty="0"/>
            </a:br>
            <a:r>
              <a:rPr lang="en-US" sz="3200" dirty="0"/>
              <a:t>(Matthew 26:69-74; Galatians 2:11-14)</a:t>
            </a:r>
          </a:p>
        </p:txBody>
      </p:sp>
    </p:spTree>
    <p:extLst>
      <p:ext uri="{BB962C8B-B14F-4D97-AF65-F5344CB8AC3E}">
        <p14:creationId xmlns:p14="http://schemas.microsoft.com/office/powerpoint/2010/main" val="1072092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228600" y="1282890"/>
            <a:ext cx="8686801" cy="3834896"/>
          </a:xfrm>
        </p:spPr>
        <p:txBody>
          <a:bodyPr>
            <a:spAutoFit/>
          </a:bodyPr>
          <a:lstStyle/>
          <a:p>
            <a:pPr marL="0" indent="0">
              <a:buNone/>
            </a:pPr>
            <a:r>
              <a:rPr lang="en-US" sz="3200" b="1" dirty="0"/>
              <a:t>Jesus Christ alone is:</a:t>
            </a:r>
          </a:p>
          <a:p>
            <a:r>
              <a:rPr lang="en-US" sz="3200" dirty="0"/>
              <a:t>The </a:t>
            </a:r>
            <a:r>
              <a:rPr lang="en-US" sz="3200" i="1" dirty="0"/>
              <a:t>“</a:t>
            </a:r>
            <a:r>
              <a:rPr lang="en-US" sz="3200" b="1" i="1" dirty="0"/>
              <a:t>head of every man</a:t>
            </a:r>
            <a:r>
              <a:rPr lang="en-US" sz="3200" i="1" dirty="0"/>
              <a:t>.”</a:t>
            </a:r>
            <a:r>
              <a:rPr lang="en-US" sz="3200" dirty="0"/>
              <a:t> (1 Corinthians 11:3; cf. Ephesians 4:15)</a:t>
            </a:r>
          </a:p>
          <a:p>
            <a:r>
              <a:rPr lang="en-US" sz="3200" b="1" dirty="0"/>
              <a:t>The </a:t>
            </a:r>
            <a:r>
              <a:rPr lang="en-US" sz="3200" i="1" dirty="0"/>
              <a:t>“</a:t>
            </a:r>
            <a:r>
              <a:rPr lang="en-US" sz="3200" b="1" i="1" dirty="0"/>
              <a:t>mediator</a:t>
            </a:r>
            <a:r>
              <a:rPr lang="en-US" sz="3200" i="1" dirty="0"/>
              <a:t>” </a:t>
            </a:r>
            <a:r>
              <a:rPr lang="en-US" sz="3200" dirty="0"/>
              <a:t>between God and man. </a:t>
            </a:r>
            <a:br>
              <a:rPr lang="en-US" sz="3200" dirty="0"/>
            </a:br>
            <a:r>
              <a:rPr lang="en-US" sz="3200" dirty="0"/>
              <a:t>(1 Timothy 2:5; 1 John 2:1)</a:t>
            </a:r>
          </a:p>
          <a:p>
            <a:r>
              <a:rPr lang="en-US" sz="3200" dirty="0"/>
              <a:t>The </a:t>
            </a:r>
            <a:r>
              <a:rPr lang="en-US" sz="3200" i="1" dirty="0"/>
              <a:t>“</a:t>
            </a:r>
            <a:r>
              <a:rPr lang="en-US" sz="3200" b="1" i="1" dirty="0"/>
              <a:t>foundation</a:t>
            </a:r>
            <a:r>
              <a:rPr lang="en-US" sz="3200" i="1" dirty="0"/>
              <a:t>” </a:t>
            </a:r>
            <a:r>
              <a:rPr lang="en-US" sz="3200" dirty="0"/>
              <a:t>upon which His church was built. (1 Corinthians 3:11; Ephesians 2:20)</a:t>
            </a:r>
          </a:p>
        </p:txBody>
      </p:sp>
    </p:spTree>
    <p:extLst>
      <p:ext uri="{BB962C8B-B14F-4D97-AF65-F5344CB8AC3E}">
        <p14:creationId xmlns:p14="http://schemas.microsoft.com/office/powerpoint/2010/main" val="155696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Peter’s Confession</a:t>
            </a:r>
            <a:br>
              <a:rPr lang="en-US" b="1" dirty="0">
                <a:solidFill>
                  <a:schemeClr val="tx1"/>
                </a:solidFill>
              </a:rPr>
            </a:br>
            <a:r>
              <a:rPr lang="en-US" sz="2400" dirty="0">
                <a:solidFill>
                  <a:schemeClr val="tx1"/>
                </a:solidFill>
              </a:rPr>
              <a:t>Matthew 16:13-19; Mark 8:27-30; Luke 9:18-21</a:t>
            </a:r>
            <a:endParaRPr lang="en-US" dirty="0">
              <a:solidFill>
                <a:schemeClr val="tx1"/>
              </a:solidFill>
            </a:endParaRPr>
          </a:p>
        </p:txBody>
      </p:sp>
      <p:sp>
        <p:nvSpPr>
          <p:cNvPr id="3" name="Content Placeholder 2"/>
          <p:cNvSpPr>
            <a:spLocks noGrp="1"/>
          </p:cNvSpPr>
          <p:nvPr>
            <p:ph idx="1"/>
          </p:nvPr>
        </p:nvSpPr>
        <p:spPr>
          <a:xfrm>
            <a:off x="457200" y="1282890"/>
            <a:ext cx="8229600" cy="2062103"/>
          </a:xfrm>
        </p:spPr>
        <p:txBody>
          <a:bodyPr>
            <a:spAutoFit/>
          </a:bodyPr>
          <a:lstStyle/>
          <a:p>
            <a:r>
              <a:rPr lang="en-US" sz="3200" b="1" dirty="0"/>
              <a:t>The truth of Peter’s confession will be the foundation for His church</a:t>
            </a:r>
            <a:r>
              <a:rPr lang="en-US" sz="3200" dirty="0"/>
              <a:t>.</a:t>
            </a:r>
            <a:br>
              <a:rPr lang="en-US" sz="3200" dirty="0"/>
            </a:br>
            <a:r>
              <a:rPr lang="en-US" sz="3200" dirty="0"/>
              <a:t>(Isaiah 28:16; 1 Corinthians 3:10-11; </a:t>
            </a:r>
            <a:br>
              <a:rPr lang="en-US" sz="3200" dirty="0"/>
            </a:br>
            <a:r>
              <a:rPr lang="en-US" sz="3200" dirty="0"/>
              <a:t>Ephesians 2:19-22; </a:t>
            </a:r>
            <a:r>
              <a:rPr lang="en-US" sz="3200" b="1" dirty="0"/>
              <a:t>3:8-12</a:t>
            </a:r>
            <a:r>
              <a:rPr lang="en-US" sz="3200" dirty="0"/>
              <a:t>; 1 Peter 2:4-8)</a:t>
            </a:r>
            <a:endParaRPr lang="en-US" sz="2600" dirty="0"/>
          </a:p>
        </p:txBody>
      </p:sp>
    </p:spTree>
    <p:extLst>
      <p:ext uri="{BB962C8B-B14F-4D97-AF65-F5344CB8AC3E}">
        <p14:creationId xmlns:p14="http://schemas.microsoft.com/office/powerpoint/2010/main" val="3230724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3143</TotalTime>
  <Words>2811</Words>
  <Application>Microsoft Office PowerPoint</Application>
  <PresentationFormat>On-screen Show (4:3)</PresentationFormat>
  <Paragraphs>163</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Century Gothic</vt:lpstr>
      <vt:lpstr>Courier New</vt:lpstr>
      <vt:lpstr>Palatino Linotype</vt:lpstr>
      <vt:lpstr>Company background presentation</vt:lpstr>
      <vt:lpstr>The Life of Jesus Christ Lesson 11 – In Galilee And Beyond</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lpstr>Peter’s Confession Matthew 16:13-19; Mark 8:27-30; Luke 9:18-21</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 Lesson 11 - (6-3-20)</dc:title>
  <dc:creator>Chris Simmons</dc:creator>
  <cp:lastModifiedBy>Richard Lidh</cp:lastModifiedBy>
  <cp:revision>12</cp:revision>
  <cp:lastPrinted>2020-06-04T04:09:42Z</cp:lastPrinted>
  <dcterms:created xsi:type="dcterms:W3CDTF">2011-11-13T00:33:04Z</dcterms:created>
  <dcterms:modified xsi:type="dcterms:W3CDTF">2020-06-04T04:09:46Z</dcterms:modified>
</cp:coreProperties>
</file>